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6"/>
  </p:notesMasterIdLst>
  <p:sldIdLst>
    <p:sldId id="658" r:id="rId9"/>
    <p:sldId id="256" r:id="rId10"/>
    <p:sldId id="556" r:id="rId11"/>
    <p:sldId id="624" r:id="rId12"/>
    <p:sldId id="625" r:id="rId13"/>
    <p:sldId id="633" r:id="rId14"/>
    <p:sldId id="627" r:id="rId15"/>
    <p:sldId id="641" r:id="rId16"/>
    <p:sldId id="629" r:id="rId17"/>
    <p:sldId id="638" r:id="rId18"/>
    <p:sldId id="634" r:id="rId19"/>
    <p:sldId id="631" r:id="rId20"/>
    <p:sldId id="557" r:id="rId21"/>
    <p:sldId id="632" r:id="rId22"/>
    <p:sldId id="612" r:id="rId23"/>
    <p:sldId id="580" r:id="rId24"/>
    <p:sldId id="609" r:id="rId25"/>
    <p:sldId id="572" r:id="rId26"/>
    <p:sldId id="573" r:id="rId27"/>
    <p:sldId id="613" r:id="rId28"/>
    <p:sldId id="654" r:id="rId29"/>
    <p:sldId id="637" r:id="rId30"/>
    <p:sldId id="642" r:id="rId31"/>
    <p:sldId id="644" r:id="rId32"/>
    <p:sldId id="640" r:id="rId33"/>
    <p:sldId id="646" r:id="rId34"/>
    <p:sldId id="643" r:id="rId35"/>
    <p:sldId id="645" r:id="rId36"/>
    <p:sldId id="655" r:id="rId37"/>
    <p:sldId id="636" r:id="rId38"/>
    <p:sldId id="647" r:id="rId39"/>
    <p:sldId id="648" r:id="rId40"/>
    <p:sldId id="649" r:id="rId41"/>
    <p:sldId id="656" r:id="rId42"/>
    <p:sldId id="635" r:id="rId43"/>
    <p:sldId id="650" r:id="rId44"/>
    <p:sldId id="651" r:id="rId45"/>
    <p:sldId id="652" r:id="rId46"/>
    <p:sldId id="639" r:id="rId47"/>
    <p:sldId id="653" r:id="rId48"/>
    <p:sldId id="657" r:id="rId49"/>
    <p:sldId id="630" r:id="rId50"/>
    <p:sldId id="607" r:id="rId51"/>
    <p:sldId id="567" r:id="rId52"/>
    <p:sldId id="582" r:id="rId53"/>
    <p:sldId id="562" r:id="rId54"/>
    <p:sldId id="563" r:id="rId55"/>
    <p:sldId id="564" r:id="rId56"/>
    <p:sldId id="620" r:id="rId57"/>
    <p:sldId id="621" r:id="rId58"/>
    <p:sldId id="622" r:id="rId59"/>
    <p:sldId id="593" r:id="rId60"/>
    <p:sldId id="594" r:id="rId61"/>
    <p:sldId id="604" r:id="rId62"/>
    <p:sldId id="605" r:id="rId63"/>
    <p:sldId id="495" r:id="rId64"/>
    <p:sldId id="454" r:id="rId6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58"/>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9432" autoAdjust="0"/>
  </p:normalViewPr>
  <p:slideViewPr>
    <p:cSldViewPr snapToGrid="0">
      <p:cViewPr varScale="1">
        <p:scale>
          <a:sx n="75" d="100"/>
          <a:sy n="75" d="100"/>
        </p:scale>
        <p:origin x="1152" y="9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118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E199CC06-F0BC-4236-B844-9D978C5D58AE}" type="presOf" srcId="{D9C417D1-C2F2-4F5C-B3B0-0300DBE974F2}" destId="{4994D192-CC7F-4FB7-9B52-B9676A9B2F1F}" srcOrd="0" destOrd="0" presId="urn:microsoft.com/office/officeart/2005/8/layout/process4"/>
    <dgm:cxn modelId="{A1D7EB08-BA59-4D0C-81B8-911884E4FB5B}" type="presOf" srcId="{9CFB04C8-B71F-40E7-816C-19BCE7E33309}" destId="{328EAB71-32AA-4DC4-AEF3-CB537D3AF6A6}"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CAB422-8397-442F-91D8-49CF0E078573}" type="presOf" srcId="{51F79391-9481-42AF-AFAA-CB15BDF2B2D3}" destId="{3952B695-C7A5-462A-93F9-170DF3D3B11C}"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15E65444-FB1E-4531-9791-359F66567A30}" type="presOf" srcId="{7FA9C005-8514-48A5-B9FE-3E6D8B6FC0FB}" destId="{135934B4-1168-42EA-833A-BC051B1F446E}" srcOrd="0" destOrd="0" presId="urn:microsoft.com/office/officeart/2005/8/layout/process4"/>
    <dgm:cxn modelId="{BD28D745-5BAC-4773-AA83-72B2E703ADEA}" srcId="{F74E2776-067E-422A-8763-5CA852527945}" destId="{D9C417D1-C2F2-4F5C-B3B0-0300DBE974F2}" srcOrd="1" destOrd="0" parTransId="{737E9D5A-4E13-49E1-B0AC-C5A60D88B960}" sibTransId="{51C9CC89-42DD-46F4-BCF4-C472324217CE}"/>
    <dgm:cxn modelId="{09225868-493B-4658-892A-9F24BA820414}" type="presOf" srcId="{C05CA915-7EEA-462D-B900-6DEDFFF68710}" destId="{FFBBB86F-DFDF-43C4-AD8A-C32136267041}" srcOrd="0" destOrd="0" presId="urn:microsoft.com/office/officeart/2005/8/layout/process4"/>
    <dgm:cxn modelId="{6635276A-70D5-42F3-8703-F437618B00FB}" srcId="{F74E2776-067E-422A-8763-5CA852527945}" destId="{2DF549C7-D4B7-47F3-9230-E5323612207D}" srcOrd="4" destOrd="0" parTransId="{B6E165B4-C4E9-4A5D-937C-7378A448A8AF}" sibTransId="{81FCAFBE-D9B2-48E4-8315-73F97542D42E}"/>
    <dgm:cxn modelId="{ECFA5B51-9403-48A3-89D7-91B5E8EA99EB}" srcId="{F74E2776-067E-422A-8763-5CA852527945}" destId="{BF12C7F7-78E3-4BE3-9FDE-83B91518F044}" srcOrd="3" destOrd="0" parTransId="{D748152B-B876-4477-A4A2-86EA60E94644}" sibTransId="{7CF7B45F-0F22-4F53-87B9-A135DE2B2CBF}"/>
    <dgm:cxn modelId="{7E758954-708B-4C46-8751-83137BEDCEF3}" srcId="{F74E2776-067E-422A-8763-5CA852527945}" destId="{7FA9C005-8514-48A5-B9FE-3E6D8B6FC0FB}" srcOrd="5" destOrd="0" parTransId="{E4A6332C-F0F6-4C84-9F39-17657CBAD55A}" sibTransId="{57679674-FF56-466A-ACFD-7E6A76679BB0}"/>
    <dgm:cxn modelId="{443EC778-CD0C-4BC0-96B1-63745DB87B8B}" type="presOf" srcId="{5F884BF7-5910-4AB3-AB84-17A31F873E32}" destId="{5A7AA05D-4F40-434C-B68B-FF6A733128B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77EB9980-E192-48BE-9D4E-73858EA301C4}" srcId="{F8AA3E7D-5B5F-4F73-A568-51BFB626F742}" destId="{9CFB04C8-B71F-40E7-816C-19BCE7E33309}" srcOrd="0" destOrd="0" parTransId="{6A18E3E0-BE78-4D66-8CD2-17898B652071}" sibTransId="{20EBA9E9-1336-4C2A-93B5-69246B046AF7}"/>
    <dgm:cxn modelId="{87B49F80-677A-4AB4-8513-15A40824D50B}" srcId="{F74E2776-067E-422A-8763-5CA852527945}" destId="{5F884BF7-5910-4AB3-AB84-17A31F873E32}" srcOrd="0" destOrd="0" parTransId="{639809D6-75A9-4612-A0BD-F2A10AA4CB3B}" sibTransId="{AB14BE4F-662B-47FA-932A-C2154133533B}"/>
    <dgm:cxn modelId="{1D2CC488-F997-4A1C-A08F-4A325C382097}" type="presOf" srcId="{F74E2776-067E-422A-8763-5CA852527945}" destId="{0FC8E090-D0B8-4BA6-813E-6855EE5C0CC5}"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CD8859A0-35A2-4897-BCE6-0C8DF92CB28E}" type="presOf" srcId="{2605697A-D97F-4AC2-9915-9622D7008AEF}" destId="{2BFD7399-328F-44BE-8267-83226CB3EAD2}"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DDFBEAAE-3E0D-4895-AE16-03410507FF79}" type="presOf" srcId="{77D101C8-DF59-4CE1-BB2A-2F5671728022}" destId="{5182D82B-4881-4163-B3D9-E343C5FB5B66}" srcOrd="0" destOrd="0" presId="urn:microsoft.com/office/officeart/2005/8/layout/process4"/>
    <dgm:cxn modelId="{C5EAE7B4-52F5-4CC2-A21F-B3CA41AA256A}" srcId="{F74E2776-067E-422A-8763-5CA852527945}" destId="{358A2C04-CFFA-422B-82C3-C1355535BEBD}" srcOrd="2" destOrd="0" parTransId="{4E1FB5AE-0E53-45CA-8819-EDBC37C03024}" sibTransId="{D2A339EC-53DE-47E3-B442-6EC5DDE6CBC1}"/>
    <dgm:cxn modelId="{85EB39B5-1A1D-4E25-B80B-39644018B389}" srcId="{57D4AFBD-383A-44B9-9328-0346219DBD84}" destId="{F74E2776-067E-422A-8763-5CA852527945}" srcOrd="1" destOrd="0" parTransId="{825DCCCA-CFB7-4EDE-9AA2-4C41FFF80CC4}" sibTransId="{8A354D60-D514-48A1-9506-5A9E726812AD}"/>
    <dgm:cxn modelId="{74C2DFB6-98C5-40B4-8D24-8F78A49A6D2F}" type="presOf" srcId="{F8AA3E7D-5B5F-4F73-A568-51BFB626F742}" destId="{9C856397-47E4-4F83-BFF6-A19335FF21F3}"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82CFE0E3-C047-4829-BBAD-CB9D4A3B4B1B}" type="presOf" srcId="{358A2C04-CFFA-422B-82C3-C1355535BEBD}" destId="{32176689-65CC-467F-B1F4-4E11A6B26544}"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6/16/2017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58181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Summarize earlier slide</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Mobile Service easily connects to SQL Database</a:t>
            </a:r>
          </a:p>
          <a:p>
            <a:pPr marL="171450" indent="-171450">
              <a:buFontTx/>
              <a:buChar char="•"/>
            </a:pPr>
            <a:r>
              <a:rPr lang="en-US" baseline="0" dirty="0"/>
              <a:t>SQL offers rich querying and indexing capabilities</a:t>
            </a:r>
          </a:p>
          <a:p>
            <a:pPr marL="171450" indent="-171450">
              <a:buFontTx/>
              <a:buChar char="•"/>
            </a:pPr>
            <a:r>
              <a:rPr lang="en-US" baseline="0" dirty="0"/>
              <a:t>Dynamic Schematization means you don’t have to be a DBA and manage schema</a:t>
            </a:r>
          </a:p>
          <a:p>
            <a:pPr marL="171450" indent="-171450">
              <a:buFontTx/>
              <a:buChar char="•"/>
            </a:pPr>
            <a:r>
              <a:rPr lang="en-US" baseline="0" dirty="0"/>
              <a:t>Data can be managed in:</a:t>
            </a:r>
          </a:p>
          <a:p>
            <a:pPr marL="628650" lvl="1" indent="-171450">
              <a:buFontTx/>
              <a:buChar char="•"/>
            </a:pPr>
            <a:r>
              <a:rPr lang="en-US" baseline="0" dirty="0"/>
              <a:t>Azure Portal (read and delete data)</a:t>
            </a:r>
          </a:p>
          <a:p>
            <a:pPr marL="628650" lvl="1" indent="-171450">
              <a:buFontTx/>
              <a:buChar char="•"/>
            </a:pPr>
            <a:r>
              <a:rPr lang="en-US" baseline="0" dirty="0"/>
              <a:t>SQL Portal (Silverlight)</a:t>
            </a:r>
          </a:p>
          <a:p>
            <a:pPr marL="628650" lvl="1" indent="-171450">
              <a:buFontTx/>
              <a:buChar char="•"/>
            </a:pPr>
            <a:r>
              <a:rPr lang="en-US" baseline="0" dirty="0"/>
              <a:t>SQL Management Studio (windows)</a:t>
            </a:r>
          </a:p>
          <a:p>
            <a:pPr marL="628650" lvl="1" indent="-171450">
              <a:buFontTx/>
              <a:buChar char="•"/>
            </a:pPr>
            <a:r>
              <a:rPr lang="en-US" baseline="0" dirty="0"/>
              <a:t>REST API (used by SDKs)</a:t>
            </a:r>
          </a:p>
          <a:p>
            <a:pPr marL="628650" lvl="1" indent="-171450">
              <a:buFontTx/>
              <a:buChar char="•"/>
            </a:pPr>
            <a:r>
              <a:rPr lang="en-US" baseline="0" dirty="0"/>
              <a:t>Azure CLI tools</a:t>
            </a:r>
          </a:p>
          <a:p>
            <a:pPr marL="628650" lvl="1" indent="-171450">
              <a:buFontTx/>
              <a:buChar char="•"/>
            </a:pPr>
            <a:r>
              <a:rPr lang="en-US" baseline="0" dirty="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dirty="0"/>
              <a:t>Node backend generates</a:t>
            </a:r>
            <a:r>
              <a:rPr lang="en-US" baseline="0" dirty="0"/>
              <a:t> Node scripts for each table action</a:t>
            </a:r>
          </a:p>
          <a:p>
            <a:pPr marL="171450" indent="-171450">
              <a:buFontTx/>
              <a:buChar char="•"/>
            </a:pPr>
            <a:r>
              <a:rPr lang="en-US" baseline="0" dirty="0"/>
              <a:t>Scripts intercept CRUD requests</a:t>
            </a:r>
          </a:p>
          <a:p>
            <a:pPr marL="171450" indent="-171450">
              <a:buFontTx/>
              <a:buChar char="•"/>
            </a:pPr>
            <a:r>
              <a:rPr lang="en-US" baseline="0" dirty="0"/>
              <a:t>Pass to SQL by default</a:t>
            </a:r>
          </a:p>
          <a:p>
            <a:pPr marL="171450" indent="-171450">
              <a:buFontTx/>
              <a:buChar char="•"/>
            </a:pPr>
            <a:r>
              <a:rPr lang="en-US" baseline="0" dirty="0"/>
              <a:t>Custom logic added here</a:t>
            </a:r>
          </a:p>
          <a:p>
            <a:pPr marL="171450" indent="-171450">
              <a:buFontTx/>
              <a:buChar char="•"/>
            </a:pPr>
            <a:r>
              <a:rPr lang="en-US" baseline="0" dirty="0"/>
              <a:t>Edit in portal (NODE)</a:t>
            </a:r>
          </a:p>
          <a:p>
            <a:pPr marL="171450" indent="-171450">
              <a:buFontTx/>
              <a:buChar char="•"/>
            </a:pPr>
            <a:r>
              <a:rPr lang="en-US" baseline="0" dirty="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All scripts so far tied to a table action</a:t>
            </a:r>
          </a:p>
          <a:p>
            <a:pPr marL="171450" indent="-171450">
              <a:buFontTx/>
              <a:buChar char="•"/>
            </a:pPr>
            <a:r>
              <a:rPr lang="en-US" baseline="0" dirty="0"/>
              <a:t>Custom APIs are non-table based endpoints</a:t>
            </a:r>
          </a:p>
          <a:p>
            <a:pPr marL="171450" indent="-171450">
              <a:buFontTx/>
              <a:buChar char="•"/>
            </a:pPr>
            <a:r>
              <a:rPr lang="en-US" baseline="0" dirty="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pitchFamily="34" charset="0"/>
                <a:ea typeface="+mn-ea"/>
                <a:cs typeface="+mn-cs"/>
              </a:rPr>
              <a:t>Slide Objectives: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Transition:</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Speaking Points: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Notes: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719702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16-06-2017</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16-06-2017</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6/16/2017</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6/16/2017</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png"/><Relationship Id="rId17" Type="http://schemas.openxmlformats.org/officeDocument/2006/relationships/image" Target="../media/image76.emf"/><Relationship Id="rId2" Type="http://schemas.openxmlformats.org/officeDocument/2006/relationships/image" Target="../media/image61.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23" Type="http://schemas.openxmlformats.org/officeDocument/2006/relationships/image" Target="../media/image82.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 Id="rId22" Type="http://schemas.openxmlformats.org/officeDocument/2006/relationships/image" Target="../media/image81.emf"/></Relationships>
</file>

<file path=ppt/slides/_rels/slide19.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71.png"/><Relationship Id="rId18" Type="http://schemas.openxmlformats.org/officeDocument/2006/relationships/image" Target="../media/image78.emf"/><Relationship Id="rId26" Type="http://schemas.openxmlformats.org/officeDocument/2006/relationships/image" Target="../media/image82.emf"/><Relationship Id="rId3" Type="http://schemas.openxmlformats.org/officeDocument/2006/relationships/image" Target="../media/image83.emf"/><Relationship Id="rId21" Type="http://schemas.openxmlformats.org/officeDocument/2006/relationships/image" Target="../media/image80.emf"/><Relationship Id="rId7" Type="http://schemas.openxmlformats.org/officeDocument/2006/relationships/image" Target="../media/image76.emf"/><Relationship Id="rId12" Type="http://schemas.openxmlformats.org/officeDocument/2006/relationships/image" Target="../media/image70.emf"/><Relationship Id="rId17" Type="http://schemas.openxmlformats.org/officeDocument/2006/relationships/image" Target="../media/image77.emf"/><Relationship Id="rId25" Type="http://schemas.openxmlformats.org/officeDocument/2006/relationships/image" Target="../media/image87.emf"/><Relationship Id="rId2" Type="http://schemas.openxmlformats.org/officeDocument/2006/relationships/image" Target="../media/image62.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24" Type="http://schemas.openxmlformats.org/officeDocument/2006/relationships/image" Target="../media/image86.emf"/><Relationship Id="rId5" Type="http://schemas.openxmlformats.org/officeDocument/2006/relationships/image" Target="../media/image68.emf"/><Relationship Id="rId15" Type="http://schemas.openxmlformats.org/officeDocument/2006/relationships/image" Target="../media/image74.emf"/><Relationship Id="rId23" Type="http://schemas.openxmlformats.org/officeDocument/2006/relationships/image" Target="../media/image85.emf"/><Relationship Id="rId10" Type="http://schemas.openxmlformats.org/officeDocument/2006/relationships/image" Target="../media/image67.emf"/><Relationship Id="rId19" Type="http://schemas.openxmlformats.org/officeDocument/2006/relationships/image" Target="../media/image84.emf"/><Relationship Id="rId4" Type="http://schemas.openxmlformats.org/officeDocument/2006/relationships/image" Target="../media/image61.emf"/><Relationship Id="rId9" Type="http://schemas.openxmlformats.org/officeDocument/2006/relationships/image" Target="../media/image64.emf"/><Relationship Id="rId14" Type="http://schemas.openxmlformats.org/officeDocument/2006/relationships/image" Target="../media/image73.emf"/><Relationship Id="rId22" Type="http://schemas.openxmlformats.org/officeDocument/2006/relationships/image" Target="../media/image8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92.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91.emf"/><Relationship Id="rId2" Type="http://schemas.openxmlformats.org/officeDocument/2006/relationships/image" Target="../media/image88.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90.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89.emf"/><Relationship Id="rId4" Type="http://schemas.openxmlformats.org/officeDocument/2006/relationships/image" Target="../media/image28.emf"/><Relationship Id="rId9" Type="http://schemas.openxmlformats.org/officeDocument/2006/relationships/image" Target="../media/image34.emf"/><Relationship Id="rId14" Type="http://schemas.openxmlformats.org/officeDocument/2006/relationships/image" Target="../media/image35.emf"/></Relationships>
</file>

<file path=ppt/slides/_rels/slide2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53.png"/><Relationship Id="rId2" Type="http://schemas.openxmlformats.org/officeDocument/2006/relationships/image" Target="../media/image94.png"/><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34.emf"/><Relationship Id="rId18" Type="http://schemas.openxmlformats.org/officeDocument/2006/relationships/image" Target="../media/image107.emf"/><Relationship Id="rId3" Type="http://schemas.openxmlformats.org/officeDocument/2006/relationships/image" Target="../media/image100.emf"/><Relationship Id="rId21" Type="http://schemas.openxmlformats.org/officeDocument/2006/relationships/image" Target="../media/image110.emf"/><Relationship Id="rId7" Type="http://schemas.openxmlformats.org/officeDocument/2006/relationships/image" Target="../media/image101.emf"/><Relationship Id="rId12" Type="http://schemas.openxmlformats.org/officeDocument/2006/relationships/image" Target="../media/image33.emf"/><Relationship Id="rId17" Type="http://schemas.openxmlformats.org/officeDocument/2006/relationships/image" Target="../media/image106.emf"/><Relationship Id="rId2" Type="http://schemas.openxmlformats.org/officeDocument/2006/relationships/image" Target="../media/image27.emf"/><Relationship Id="rId16" Type="http://schemas.openxmlformats.org/officeDocument/2006/relationships/image" Target="../media/image105.emf"/><Relationship Id="rId20" Type="http://schemas.openxmlformats.org/officeDocument/2006/relationships/image" Target="../media/image109.emf"/><Relationship Id="rId1" Type="http://schemas.openxmlformats.org/officeDocument/2006/relationships/slideLayout" Target="../slideLayouts/slideLayout82.xml"/><Relationship Id="rId6" Type="http://schemas.openxmlformats.org/officeDocument/2006/relationships/image" Target="../media/image32.emf"/><Relationship Id="rId11" Type="http://schemas.openxmlformats.org/officeDocument/2006/relationships/image" Target="../media/image104.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31.emf"/><Relationship Id="rId19" Type="http://schemas.openxmlformats.org/officeDocument/2006/relationships/image" Target="../media/image108.emf"/><Relationship Id="rId4" Type="http://schemas.openxmlformats.org/officeDocument/2006/relationships/image" Target="../media/image28.emf"/><Relationship Id="rId9" Type="http://schemas.openxmlformats.org/officeDocument/2006/relationships/image" Target="../media/image103.emf"/><Relationship Id="rId14" Type="http://schemas.openxmlformats.org/officeDocument/2006/relationships/image" Target="../media/image35.emf"/><Relationship Id="rId22" Type="http://schemas.openxmlformats.org/officeDocument/2006/relationships/image" Target="../media/image111.emf"/></Relationships>
</file>

<file path=ppt/slides/_rels/slide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120.emf"/><Relationship Id="rId12" Type="http://schemas.openxmlformats.org/officeDocument/2006/relationships/image" Target="../media/image32.emf"/><Relationship Id="rId2" Type="http://schemas.openxmlformats.org/officeDocument/2006/relationships/image" Target="../media/image27.emf"/><Relationship Id="rId16" Type="http://schemas.openxmlformats.org/officeDocument/2006/relationships/image" Target="../media/image36.emf"/><Relationship Id="rId1" Type="http://schemas.openxmlformats.org/officeDocument/2006/relationships/slideLayout" Target="../slideLayouts/slideLayout26.xml"/><Relationship Id="rId6" Type="http://schemas.openxmlformats.org/officeDocument/2006/relationships/image" Target="../media/image30.emf"/><Relationship Id="rId11" Type="http://schemas.openxmlformats.org/officeDocument/2006/relationships/image" Target="../media/image31.emf"/><Relationship Id="rId5" Type="http://schemas.openxmlformats.org/officeDocument/2006/relationships/image" Target="../media/image29.emf"/><Relationship Id="rId15" Type="http://schemas.openxmlformats.org/officeDocument/2006/relationships/image" Target="../media/image35.emf"/><Relationship Id="rId10" Type="http://schemas.openxmlformats.org/officeDocument/2006/relationships/image" Target="../media/image123.emf"/><Relationship Id="rId4" Type="http://schemas.openxmlformats.org/officeDocument/2006/relationships/image" Target="../media/image104.emf"/><Relationship Id="rId9" Type="http://schemas.openxmlformats.org/officeDocument/2006/relationships/image" Target="../media/image122.emf"/><Relationship Id="rId14" Type="http://schemas.openxmlformats.org/officeDocument/2006/relationships/image" Target="../media/image34.emf"/></Relationships>
</file>

<file path=ppt/slides/_rels/slide43.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126.png"/><Relationship Id="rId4" Type="http://schemas.openxmlformats.org/officeDocument/2006/relationships/image" Target="../media/image125.emf"/></Relationships>
</file>

<file path=ppt/slides/_rels/slide44.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7.emf"/><Relationship Id="rId7" Type="http://schemas.openxmlformats.org/officeDocument/2006/relationships/image" Target="../media/image130.emf"/><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29.emf"/><Relationship Id="rId5" Type="http://schemas.openxmlformats.org/officeDocument/2006/relationships/image" Target="../media/image125.emf"/><Relationship Id="rId4" Type="http://schemas.openxmlformats.org/officeDocument/2006/relationships/image" Target="../media/image128.emf"/><Relationship Id="rId9" Type="http://schemas.openxmlformats.org/officeDocument/2006/relationships/image" Target="../media/image1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71.png"/><Relationship Id="rId3" Type="http://schemas.openxmlformats.org/officeDocument/2006/relationships/image" Target="../media/image63.emf"/><Relationship Id="rId7" Type="http://schemas.openxmlformats.org/officeDocument/2006/relationships/image" Target="../media/image77.emf"/><Relationship Id="rId12" Type="http://schemas.openxmlformats.org/officeDocument/2006/relationships/image" Target="../media/image70.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5" Type="http://schemas.openxmlformats.org/officeDocument/2006/relationships/image" Target="../media/image65.emf"/><Relationship Id="rId15" Type="http://schemas.openxmlformats.org/officeDocument/2006/relationships/image" Target="../media/image74.emf"/><Relationship Id="rId10" Type="http://schemas.openxmlformats.org/officeDocument/2006/relationships/image" Target="../media/image68.emf"/><Relationship Id="rId4" Type="http://schemas.openxmlformats.org/officeDocument/2006/relationships/image" Target="../media/image64.emf"/><Relationship Id="rId9" Type="http://schemas.openxmlformats.org/officeDocument/2006/relationships/image" Target="../media/image67.emf"/><Relationship Id="rId14" Type="http://schemas.openxmlformats.org/officeDocument/2006/relationships/image" Target="../media/image73.emf"/></Relationships>
</file>

<file path=ppt/slides/_rels/slide47.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4.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3.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8.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7.emf"/></Relationships>
</file>

<file path=ppt/slides/_rels/slide48.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77.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66.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3.emf"/><Relationship Id="rId11" Type="http://schemas.openxmlformats.org/officeDocument/2006/relationships/image" Target="../media/image71.png"/><Relationship Id="rId5" Type="http://schemas.openxmlformats.org/officeDocument/2006/relationships/image" Target="../media/image62.emf"/><Relationship Id="rId15" Type="http://schemas.openxmlformats.org/officeDocument/2006/relationships/image" Target="../media/image74.emf"/><Relationship Id="rId10" Type="http://schemas.openxmlformats.org/officeDocument/2006/relationships/image" Target="../media/image70.emf"/><Relationship Id="rId4" Type="http://schemas.openxmlformats.org/officeDocument/2006/relationships/image" Target="../media/image78.emf"/><Relationship Id="rId9" Type="http://schemas.openxmlformats.org/officeDocument/2006/relationships/image" Target="../media/image67.emf"/><Relationship Id="rId14" Type="http://schemas.openxmlformats.org/officeDocument/2006/relationships/image" Target="../media/image7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35.png"/></Relationships>
</file>

<file path=ppt/slides/_rels/slide54.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05668"/>
            <a:ext cx="12192001" cy="5666532"/>
          </a:xfrm>
        </p:spPr>
        <p:txBody>
          <a:bodyPr>
            <a:noAutofit/>
          </a:bodyPr>
          <a:lstStyle/>
          <a:p>
            <a:r>
              <a:rPr lang="en-US" sz="3600" dirty="0"/>
              <a:t>https://www.github.com </a:t>
            </a:r>
            <a:br>
              <a:rPr lang="en-US" sz="3600" dirty="0"/>
            </a:br>
            <a:r>
              <a:rPr lang="ko-KR" altLang="en-US" sz="3600" dirty="0"/>
              <a:t>가입 부탁 드립니다</a:t>
            </a:r>
            <a:r>
              <a:rPr lang="en-US" altLang="ko-KR" sz="3600" dirty="0"/>
              <a:t>.</a:t>
            </a:r>
            <a:br>
              <a:rPr lang="en-US" altLang="ko-KR" sz="3600" dirty="0"/>
            </a:br>
            <a:br>
              <a:rPr lang="en-US" altLang="ko-KR" sz="3600" dirty="0"/>
            </a:br>
            <a:r>
              <a:rPr lang="ko-KR" altLang="en-US" sz="3600" dirty="0"/>
              <a:t>캠프 콘텐트 </a:t>
            </a:r>
            <a:r>
              <a:rPr lang="en-US" altLang="ko-KR" sz="3600" dirty="0" err="1"/>
              <a:t>github</a:t>
            </a:r>
            <a:r>
              <a:rPr lang="en-US" altLang="ko-KR" sz="3600" dirty="0"/>
              <a:t> short </a:t>
            </a:r>
            <a:r>
              <a:rPr lang="ko-KR" altLang="en-US" sz="3600" dirty="0"/>
              <a:t>링크</a:t>
            </a:r>
            <a:br>
              <a:rPr lang="en-US" sz="3600" dirty="0"/>
            </a:br>
            <a:r>
              <a:rPr lang="en-US" sz="3600" dirty="0"/>
              <a:t>https://aka.ms/azure-camp-jun</a:t>
            </a:r>
            <a:br>
              <a:rPr lang="en-US" sz="3600" dirty="0"/>
            </a:br>
            <a:br>
              <a:rPr lang="en-US" sz="3600" dirty="0"/>
            </a:br>
            <a:r>
              <a:rPr lang="ko-KR" altLang="en-US" sz="3600" dirty="0"/>
              <a:t>실시간 커뮤니케이션 링크</a:t>
            </a:r>
            <a:r>
              <a:rPr lang="en-US" altLang="ko-KR" sz="3600" dirty="0"/>
              <a:t>(github id</a:t>
            </a:r>
            <a:r>
              <a:rPr lang="ko-KR" altLang="en-US" sz="3600" dirty="0"/>
              <a:t>로 즉시 로그인 가능</a:t>
            </a:r>
            <a:r>
              <a:rPr lang="en-US" altLang="ko-KR" sz="3600" dirty="0"/>
              <a:t>)</a:t>
            </a:r>
            <a:br>
              <a:rPr lang="en-US" sz="3600" dirty="0"/>
            </a:br>
            <a:r>
              <a:rPr lang="en-US" sz="3600" dirty="0"/>
              <a:t>https://gitter.im/azure-camp-jun</a:t>
            </a:r>
            <a:br>
              <a:rPr lang="en-US" sz="3600" dirty="0"/>
            </a:br>
            <a:br>
              <a:rPr lang="en-US" sz="3600" dirty="0"/>
            </a:br>
            <a:r>
              <a:rPr lang="en-US" sz="3600" dirty="0"/>
              <a:t>C#</a:t>
            </a:r>
            <a:r>
              <a:rPr lang="ko-KR" altLang="en-US" sz="3600" dirty="0"/>
              <a:t>과 함께 </a:t>
            </a:r>
            <a:r>
              <a:rPr lang="en-US" sz="3600" dirty="0"/>
              <a:t>PHP / node.js </a:t>
            </a:r>
            <a:r>
              <a:rPr lang="ko-KR" altLang="en-US" sz="3600" dirty="0"/>
              <a:t>데모를 제공합니다</a:t>
            </a:r>
            <a:r>
              <a:rPr lang="en-US" altLang="ko-KR" sz="3600" dirty="0"/>
              <a:t>.</a:t>
            </a:r>
            <a:br>
              <a:rPr lang="en-US" altLang="ko-KR" sz="3600" dirty="0"/>
            </a:br>
            <a:r>
              <a:rPr lang="ko-KR" altLang="en-US" sz="3600" dirty="0"/>
              <a:t>선호하는 언어를 선택해 </a:t>
            </a:r>
            <a:r>
              <a:rPr lang="en-US" altLang="ko-KR" sz="3600" dirty="0"/>
              <a:t>PC</a:t>
            </a:r>
            <a:r>
              <a:rPr lang="ko-KR" altLang="en-US" sz="3600" dirty="0"/>
              <a:t>에 설치하세요</a:t>
            </a:r>
            <a:endParaRPr lang="en-US" sz="3600" dirty="0"/>
          </a:p>
        </p:txBody>
      </p:sp>
    </p:spTree>
    <p:extLst>
      <p:ext uri="{BB962C8B-B14F-4D97-AF65-F5344CB8AC3E}">
        <p14:creationId xmlns:p14="http://schemas.microsoft.com/office/powerpoint/2010/main" val="293568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웹 앱</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지원하는 기능들</a:t>
            </a:r>
            <a:r>
              <a:rPr lang="en-US" sz="3137" dirty="0">
                <a:solidFill>
                  <a:srgbClr val="FFFFFF"/>
                </a:solidFill>
                <a:latin typeface="Segoe UI Light"/>
              </a:rPr>
              <a:t>:</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 </a:t>
            </a:r>
            <a:r>
              <a:rPr lang="ko-KR" altLang="en-US" sz="2353" dirty="0">
                <a:solidFill>
                  <a:srgbClr val="FFFFFF"/>
                </a:solidFill>
                <a:latin typeface="Segoe UI Light"/>
              </a:rPr>
              <a:t>일반적인 배치 작업 수행</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a:t>
            </a:r>
            <a:r>
              <a:rPr lang="ko-KR" altLang="en-US" sz="2353" dirty="0">
                <a:solidFill>
                  <a:srgbClr val="FFFFFF"/>
                </a:solidFill>
                <a:latin typeface="Segoe UI Light"/>
              </a:rPr>
              <a:t>게시</a:t>
            </a:r>
            <a:r>
              <a:rPr lang="en-US" altLang="ko-KR" sz="2353" dirty="0">
                <a:solidFill>
                  <a:srgbClr val="FFFFFF"/>
                </a:solidFill>
                <a:latin typeface="Segoe UI Light"/>
              </a:rPr>
              <a:t>(</a:t>
            </a:r>
            <a:r>
              <a:rPr lang="en-US" sz="2353" dirty="0">
                <a:solidFill>
                  <a:srgbClr val="FFFFFF"/>
                </a:solidFill>
                <a:latin typeface="Segoe UI Light"/>
              </a:rPr>
              <a:t>publish), </a:t>
            </a:r>
            <a:r>
              <a:rPr lang="ko-KR" altLang="en-US" sz="2353" dirty="0">
                <a:solidFill>
                  <a:srgbClr val="FFFFFF"/>
                </a:solidFill>
                <a:latin typeface="Segoe UI Light"/>
              </a:rPr>
              <a:t>원격 디버깅</a:t>
            </a:r>
            <a:r>
              <a:rPr lang="en-US" altLang="ko-KR" sz="2353" dirty="0">
                <a:solidFill>
                  <a:srgbClr val="FFFFFF"/>
                </a:solidFill>
                <a:latin typeface="Segoe UI Light"/>
              </a:rPr>
              <a:t>(</a:t>
            </a:r>
            <a:r>
              <a:rPr lang="en-US" sz="2353" dirty="0">
                <a:solidFill>
                  <a:srgbClr val="FFFFFF"/>
                </a:solidFill>
                <a:latin typeface="Segoe UI Light"/>
              </a:rPr>
              <a:t>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가상네트워크 및 하이브리드 연결 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Stage slot </a:t>
            </a:r>
            <a:r>
              <a:rPr lang="ko-KR" altLang="en-US" sz="2353" dirty="0">
                <a:solidFill>
                  <a:srgbClr val="FFFFFF"/>
                </a:solidFill>
                <a:latin typeface="Segoe UI Light"/>
              </a:rPr>
              <a:t>제공</a:t>
            </a:r>
            <a:endParaRPr lang="en-US" sz="2353" dirty="0">
              <a:solidFill>
                <a:srgbClr val="FFFFFF"/>
              </a:solidFill>
              <a:latin typeface="Segoe UI Light"/>
            </a:endParaRPr>
          </a:p>
        </p:txBody>
      </p:sp>
      <p:sp>
        <p:nvSpPr>
          <p:cNvPr id="49" name="Rectangle 48"/>
          <p:cNvSpPr/>
          <p:nvPr/>
        </p:nvSpPr>
        <p:spPr>
          <a:xfrm>
            <a:off x="1410296" y="3705540"/>
            <a:ext cx="2845651" cy="454420"/>
          </a:xfrm>
          <a:prstGeom prst="rect">
            <a:avLst/>
          </a:prstGeom>
        </p:spPr>
        <p:txBody>
          <a:bodyPr wrap="none">
            <a:spAutoFit/>
          </a:bodyPr>
          <a:lstStyle/>
          <a:p>
            <a:pPr algn="ctr" defTabSz="878526">
              <a:spcAft>
                <a:spcPts val="588"/>
              </a:spcAft>
            </a:pPr>
            <a:r>
              <a:rPr lang="ko-KR" altLang="en-US" sz="2353" dirty="0">
                <a:solidFill>
                  <a:srgbClr val="FFFFFF"/>
                </a:solidFill>
                <a:latin typeface="Segoe UI Light"/>
              </a:rPr>
              <a:t>코드 변경 없이 실행</a:t>
            </a:r>
            <a:endParaRPr lang="en-US" sz="2353" dirty="0">
              <a:solidFill>
                <a:srgbClr val="FFFFFF"/>
              </a:solidFill>
              <a:latin typeface="Segoe UI Light"/>
            </a:endParaRP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ko-KR" altLang="en-US" sz="2800" dirty="0">
                <a:solidFill>
                  <a:prstClr val="white"/>
                </a:solidFill>
              </a:rPr>
              <a:t>앱 서비스 웹 앱</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a:t>
            </a:r>
            <a:r>
              <a:rPr lang="ko-KR" altLang="en-US" dirty="0"/>
              <a:t>웹앱 생성</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ctr"/>
            <a:r>
              <a:rPr lang="ko-KR" altLang="en-US" sz="3600" dirty="0">
                <a:solidFill>
                  <a:prstClr val="white"/>
                </a:solidFill>
              </a:rPr>
              <a:t>앱서비스 웹앱 아키텍처    </a:t>
            </a:r>
            <a:endParaRPr lang="en-US" sz="3600" dirty="0">
              <a:solidFill>
                <a:prstClr val="white"/>
              </a:solidFill>
            </a:endParaRP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a:bodyPr>
          <a:lstStyle/>
          <a:p>
            <a:pPr marL="252000">
              <a:spcBef>
                <a:spcPts val="0"/>
              </a:spcBef>
            </a:pPr>
            <a:r>
              <a:rPr lang="en-US" dirty="0"/>
              <a:t>Visual Studio + </a:t>
            </a:r>
            <a:r>
              <a:rPr lang="ko-KR" altLang="en-US" dirty="0"/>
              <a:t>앱 서비스 웹앱</a:t>
            </a:r>
            <a:endParaRPr lang="en-US" dirty="0"/>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VS </a:t>
            </a:r>
            <a:r>
              <a:rPr lang="ko-KR" altLang="en-US" sz="3200" dirty="0">
                <a:solidFill>
                  <a:schemeClr val="tx1"/>
                </a:solidFill>
              </a:rPr>
              <a:t>개발 환경과 통합</a:t>
            </a:r>
            <a:endParaRPr lang="en-US" sz="3200" dirty="0">
              <a:solidFill>
                <a:schemeClr val="tx1"/>
              </a:solidFill>
            </a:endParaRPr>
          </a:p>
          <a:p>
            <a:pPr marL="0" indent="0">
              <a:buNone/>
            </a:pPr>
            <a:r>
              <a:rPr lang="ko-KR" altLang="en-US" sz="3200" dirty="0">
                <a:solidFill>
                  <a:schemeClr val="tx1"/>
                </a:solidFill>
              </a:rPr>
              <a:t>배포간 생성 지원</a:t>
            </a:r>
            <a:endParaRPr lang="en-US" sz="3200" dirty="0">
              <a:solidFill>
                <a:schemeClr val="tx1"/>
              </a:solidFill>
            </a:endParaRPr>
          </a:p>
          <a:p>
            <a:pPr marL="0" indent="0">
              <a:buNone/>
            </a:pPr>
            <a:r>
              <a:rPr lang="en-US" sz="3200" dirty="0">
                <a:solidFill>
                  <a:schemeClr val="tx1"/>
                </a:solidFill>
              </a:rPr>
              <a:t>Server Explorer</a:t>
            </a:r>
            <a:r>
              <a:rPr lang="ko-KR" altLang="en-US" sz="3200" dirty="0">
                <a:solidFill>
                  <a:schemeClr val="tx1"/>
                </a:solidFill>
              </a:rPr>
              <a:t>를 이용한 관리</a:t>
            </a:r>
            <a:endParaRPr lang="en-US" sz="3200" dirty="0">
              <a:solidFill>
                <a:schemeClr val="tx1"/>
              </a:solidFill>
            </a:endParaRP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ko-KR" altLang="en-US" sz="4400" dirty="0"/>
              <a:t>일반적인</a:t>
            </a:r>
            <a:r>
              <a:rPr lang="en-US" sz="4400" dirty="0"/>
              <a:t> </a:t>
            </a:r>
            <a:r>
              <a:rPr lang="ko-KR" altLang="en-US" sz="4400" dirty="0"/>
              <a:t>배치 작업 수행</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ko-KR" altLang="en-US" dirty="0"/>
              <a:t>앱 서비스 </a:t>
            </a:r>
            <a:r>
              <a:rPr lang="en-US" altLang="ko-KR" dirty="0"/>
              <a:t>– </a:t>
            </a:r>
            <a:r>
              <a:rPr lang="ko-KR" altLang="en-US" dirty="0"/>
              <a:t>웹 앱</a:t>
            </a:r>
            <a:endParaRPr lang="en-US" dirty="0"/>
          </a:p>
        </p:txBody>
      </p:sp>
      <p:sp>
        <p:nvSpPr>
          <p:cNvPr id="3" name="Text Placeholder 2"/>
          <p:cNvSpPr>
            <a:spLocks noGrp="1"/>
          </p:cNvSpPr>
          <p:nvPr>
            <p:ph type="body" sz="quarter" idx="10"/>
          </p:nvPr>
        </p:nvSpPr>
        <p:spPr/>
        <p:txBody>
          <a:bodyPr/>
          <a:lstStyle/>
          <a:p>
            <a:r>
              <a:rPr lang="en-US" altLang="ko-KR" sz="2400" dirty="0"/>
              <a:t>Dae Woo Kim (</a:t>
            </a:r>
            <a:r>
              <a:rPr lang="en-US" altLang="ko-KR" sz="2400" dirty="0" err="1"/>
              <a:t>daewoo.kim</a:t>
            </a:r>
            <a:r>
              <a:rPr lang="en-US" altLang="ko-KR" sz="2400" dirty="0"/>
              <a:t>@)</a:t>
            </a:r>
          </a:p>
          <a:p>
            <a:r>
              <a:rPr lang="en-US" altLang="ko-KR" sz="2400" dirty="0"/>
              <a:t>Technology Evangelist</a:t>
            </a:r>
          </a:p>
          <a:p>
            <a:r>
              <a:rPr lang="en-US" altLang="ko-KR" sz="2400" dirty="0"/>
              <a:t>Microsoft Korea</a:t>
            </a:r>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WebJobs</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t>
            </a:r>
            <a:r>
              <a:rPr lang="ko-KR" altLang="en-US" dirty="0"/>
              <a:t>앱</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손쉬운 클라우드 기반 </a:t>
            </a:r>
            <a:r>
              <a:rPr lang="en-US" altLang="ko-KR" sz="3137" dirty="0">
                <a:solidFill>
                  <a:srgbClr val="FFFFFF"/>
                </a:solidFill>
                <a:latin typeface="Segoe UI Light"/>
              </a:rPr>
              <a:t>API </a:t>
            </a:r>
            <a:r>
              <a:rPr lang="ko-KR" altLang="en-US" sz="3137" dirty="0">
                <a:solidFill>
                  <a:srgbClr val="FFFFFF"/>
                </a:solidFill>
                <a:latin typeface="Segoe UI Light"/>
              </a:rPr>
              <a:t>서비스 개발</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API </a:t>
            </a:r>
            <a:r>
              <a:rPr lang="ko-KR" altLang="en-US" sz="2353" dirty="0">
                <a:solidFill>
                  <a:srgbClr val="FFFFFF"/>
                </a:solidFill>
                <a:latin typeface="Segoe UI Light"/>
              </a:rPr>
              <a:t>서비스를 위한 다양한 확장 기능 내장</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사용자 정의</a:t>
            </a:r>
            <a:r>
              <a:rPr lang="en-US" altLang="ko-KR" sz="2353" dirty="0">
                <a:solidFill>
                  <a:srgbClr val="FFFFFF"/>
                </a:solidFill>
                <a:latin typeface="Segoe UI Light"/>
              </a:rPr>
              <a:t> </a:t>
            </a:r>
            <a:r>
              <a:rPr lang="ko-KR" altLang="en-US" sz="2353" dirty="0">
                <a:solidFill>
                  <a:srgbClr val="FFFFFF"/>
                </a:solidFill>
                <a:latin typeface="Segoe UI Light"/>
              </a:rPr>
              <a:t>또는 재사용 가능한 </a:t>
            </a:r>
            <a:r>
              <a:rPr lang="en-US" altLang="ko-KR" sz="2353" dirty="0">
                <a:solidFill>
                  <a:srgbClr val="FFFFFF"/>
                </a:solidFill>
                <a:latin typeface="Segoe UI Light"/>
              </a:rPr>
              <a:t>API </a:t>
            </a:r>
            <a:r>
              <a:rPr lang="ko-KR" altLang="en-US" sz="2353" dirty="0">
                <a:solidFill>
                  <a:srgbClr val="FFFFFF"/>
                </a:solidFill>
                <a:latin typeface="Segoe UI Light"/>
              </a:rPr>
              <a:t>생성 및 게시</a:t>
            </a:r>
            <a:endParaRPr lang="en-US" altLang="ko-KR"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VS</a:t>
            </a:r>
            <a:r>
              <a:rPr lang="ko-KR" altLang="en-US" sz="2353" dirty="0">
                <a:solidFill>
                  <a:srgbClr val="FFFFFF"/>
                </a:solidFill>
                <a:latin typeface="Segoe UI Light"/>
              </a:rPr>
              <a:t>의 도구를 이용한 게시 및 디버깅</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다양한 언어를 지원하는 자동화된 클라이언트 </a:t>
            </a:r>
            <a:r>
              <a:rPr lang="en-US" altLang="ko-KR" sz="2353" dirty="0">
                <a:solidFill>
                  <a:srgbClr val="FFFFFF"/>
                </a:solidFill>
                <a:latin typeface="Segoe UI Light"/>
              </a:rPr>
              <a:t>SDK </a:t>
            </a:r>
            <a:r>
              <a:rPr lang="ko-KR" altLang="en-US" sz="2353" dirty="0">
                <a:solidFill>
                  <a:srgbClr val="FFFFFF"/>
                </a:solidFill>
                <a:latin typeface="Segoe UI Light"/>
              </a:rPr>
              <a:t>지원</a:t>
            </a:r>
            <a:endParaRPr lang="en-US" sz="2353" dirty="0">
              <a:solidFill>
                <a:srgbClr val="FFFFFF"/>
              </a:solidFill>
              <a:latin typeface="Segoe UI Light"/>
            </a:endParaRPr>
          </a:p>
        </p:txBody>
      </p:sp>
      <p:sp>
        <p:nvSpPr>
          <p:cNvPr id="49" name="Rectangle 48"/>
          <p:cNvSpPr/>
          <p:nvPr/>
        </p:nvSpPr>
        <p:spPr>
          <a:xfrm>
            <a:off x="616928" y="3703490"/>
            <a:ext cx="4254690" cy="816506"/>
          </a:xfrm>
          <a:prstGeom prst="rect">
            <a:avLst/>
          </a:prstGeom>
        </p:spPr>
        <p:txBody>
          <a:bodyPr wrap="none">
            <a:spAutoFit/>
          </a:bodyPr>
          <a:lstStyle/>
          <a:p>
            <a:pPr algn="ctr" defTabSz="878526"/>
            <a:r>
              <a:rPr lang="en-US" sz="2353" dirty="0">
                <a:solidFill>
                  <a:srgbClr val="FFFFFF"/>
                </a:solidFill>
                <a:latin typeface="Segoe UI Light"/>
              </a:rPr>
              <a:t>API </a:t>
            </a:r>
            <a:r>
              <a:rPr lang="ko-KR" altLang="en-US" sz="2353" dirty="0">
                <a:solidFill>
                  <a:srgbClr val="FFFFFF"/>
                </a:solidFill>
                <a:latin typeface="Segoe UI Light"/>
              </a:rPr>
              <a:t>서비스를 손쉽게 생성하고 </a:t>
            </a:r>
            <a:endParaRPr lang="en-US" altLang="ko-KR" sz="2353" dirty="0">
              <a:solidFill>
                <a:srgbClr val="FFFFFF"/>
              </a:solidFill>
              <a:latin typeface="Segoe UI Light"/>
            </a:endParaRPr>
          </a:p>
          <a:p>
            <a:pPr algn="ctr" defTabSz="878526"/>
            <a:r>
              <a:rPr lang="ko-KR" altLang="en-US" sz="2353" dirty="0">
                <a:solidFill>
                  <a:srgbClr val="FFFFFF"/>
                </a:solidFill>
                <a:latin typeface="Segoe UI Light"/>
              </a:rPr>
              <a:t>제공 가능한 앱 서비스</a:t>
            </a:r>
            <a:endParaRPr lang="en-US" sz="2353" dirty="0">
              <a:solidFill>
                <a:srgbClr val="FFFFFF"/>
              </a:solidFill>
              <a:latin typeface="Segoe UI Light"/>
            </a:endParaRP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API</a:t>
            </a:r>
            <a:r>
              <a:rPr lang="ko-KR" altLang="en-US" sz="4000" dirty="0"/>
              <a:t>앱 혜택</a:t>
            </a:r>
            <a:endParaRPr lang="en-US" sz="4000" dirty="0"/>
          </a:p>
        </p:txBody>
      </p:sp>
      <p:sp>
        <p:nvSpPr>
          <p:cNvPr id="3" name="Content Placeholder 2"/>
          <p:cNvSpPr>
            <a:spLocks noGrp="1"/>
          </p:cNvSpPr>
          <p:nvPr>
            <p:ph sz="quarter" idx="10"/>
          </p:nvPr>
        </p:nvSpPr>
        <p:spPr/>
        <p:txBody>
          <a:bodyPr/>
          <a:lstStyle/>
          <a:p>
            <a:r>
              <a:rPr lang="ko-KR" altLang="en-US" sz="3200" dirty="0"/>
              <a:t>개발한 </a:t>
            </a:r>
            <a:r>
              <a:rPr lang="en-US" altLang="ko-KR" sz="3200" dirty="0"/>
              <a:t>API </a:t>
            </a:r>
            <a:r>
              <a:rPr lang="ko-KR" altLang="en-US" sz="3200" dirty="0"/>
              <a:t>서비스를 그대로 활용</a:t>
            </a:r>
            <a:endParaRPr lang="en-US" sz="3200" dirty="0"/>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24</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API </a:t>
            </a:r>
            <a:r>
              <a:rPr lang="ko-KR" altLang="en-US" dirty="0"/>
              <a:t>앱 생성</a:t>
            </a:r>
            <a:endParaRPr lang="en-US" dirty="0"/>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a:t>
            </a:r>
            <a:r>
              <a:rPr lang="ko-KR" altLang="en-US" dirty="0"/>
              <a:t>앱 제공</a:t>
            </a:r>
            <a:endParaRPr lang="en-US" dirty="0"/>
          </a:p>
        </p:txBody>
      </p:sp>
      <p:sp>
        <p:nvSpPr>
          <p:cNvPr id="3" name="Content Placeholder 2"/>
          <p:cNvSpPr>
            <a:spLocks noGrp="1"/>
          </p:cNvSpPr>
          <p:nvPr>
            <p:ph sz="quarter" idx="10"/>
          </p:nvPr>
        </p:nvSpPr>
        <p:spPr/>
        <p:txBody>
          <a:bodyPr/>
          <a:lstStyle/>
          <a:p>
            <a:r>
              <a:rPr lang="en-US" dirty="0"/>
              <a:t>HTTP </a:t>
            </a:r>
            <a:r>
              <a:rPr lang="ko-KR" altLang="en-US" dirty="0"/>
              <a:t>서비스로 </a:t>
            </a:r>
            <a:r>
              <a:rPr lang="en-US" altLang="ko-KR" dirty="0"/>
              <a:t>API</a:t>
            </a:r>
            <a:r>
              <a:rPr lang="ko-KR" altLang="en-US" dirty="0"/>
              <a:t>를 노출</a:t>
            </a:r>
            <a:endParaRPr lang="en-US" dirty="0"/>
          </a:p>
          <a:p>
            <a:endParaRPr lang="en-US" dirty="0"/>
          </a:p>
          <a:p>
            <a:r>
              <a:rPr lang="en-US" dirty="0"/>
              <a:t>Metadata</a:t>
            </a:r>
            <a:r>
              <a:rPr lang="ko-KR" altLang="en-US" dirty="0"/>
              <a:t>를 </a:t>
            </a:r>
            <a:r>
              <a:rPr lang="en-US" dirty="0"/>
              <a:t>Swagger 2.0 </a:t>
            </a:r>
            <a:r>
              <a:rPr lang="ko-KR" altLang="en-US" dirty="0"/>
              <a:t>으로 노출</a:t>
            </a:r>
            <a:endParaRPr lang="en-US" dirty="0"/>
          </a:p>
          <a:p>
            <a:pPr lvl="1"/>
            <a:r>
              <a:rPr lang="en-US" dirty="0"/>
              <a:t>JSON </a:t>
            </a:r>
            <a:r>
              <a:rPr lang="ko-KR" altLang="en-US" dirty="0"/>
              <a:t>파일</a:t>
            </a:r>
            <a:endParaRPr lang="en-US" dirty="0"/>
          </a:p>
          <a:p>
            <a:pPr lvl="1"/>
            <a:endParaRPr lang="en-US" dirty="0"/>
          </a:p>
          <a:p>
            <a:r>
              <a:rPr lang="ko-KR" altLang="en-US" dirty="0"/>
              <a:t>클라이언트 </a:t>
            </a:r>
            <a:r>
              <a:rPr lang="en-US" altLang="ko-KR" dirty="0"/>
              <a:t>SDK</a:t>
            </a:r>
            <a:endParaRPr lang="en-US" dirty="0"/>
          </a:p>
        </p:txBody>
      </p:sp>
    </p:spTree>
    <p:extLst>
      <p:ext uri="{BB962C8B-B14F-4D97-AF65-F5344CB8AC3E}">
        <p14:creationId xmlns:p14="http://schemas.microsoft.com/office/powerpoint/2010/main" val="4026449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ko-KR" altLang="en-US" sz="4705" dirty="0">
                <a:solidFill>
                  <a:schemeClr val="bg1"/>
                </a:solidFill>
              </a:rPr>
              <a:t>기업에서 연결</a:t>
            </a:r>
            <a:endParaRPr lang="en-US" sz="4705" dirty="0">
              <a:solidFill>
                <a:schemeClr val="bg1"/>
              </a:solidFill>
            </a:endParaRP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800" dirty="0"/>
              <a:t>손쉬운 통합</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On Premise </a:t>
            </a:r>
            <a:r>
              <a:rPr lang="ko-KR" altLang="en-US" sz="2000" dirty="0">
                <a:gradFill>
                  <a:gsLst>
                    <a:gs pos="2917">
                      <a:schemeClr val="tx1"/>
                    </a:gs>
                    <a:gs pos="30000">
                      <a:schemeClr val="tx1"/>
                    </a:gs>
                  </a:gsLst>
                  <a:lin ang="5400000" scaled="0"/>
                </a:gradFill>
                <a:latin typeface="+mj-lt"/>
              </a:rPr>
              <a:t>어플리케이션</a:t>
            </a:r>
            <a:endParaRPr lang="en-US" sz="2000" dirty="0">
              <a:gradFill>
                <a:gsLst>
                  <a:gs pos="2917">
                    <a:schemeClr val="tx1"/>
                  </a:gs>
                  <a:gs pos="30000">
                    <a:schemeClr val="tx1"/>
                  </a:gs>
                </a:gsLst>
                <a:lin ang="5400000" scaled="0"/>
              </a:gradFill>
              <a:latin typeface="+mj-lt"/>
            </a:endParaRP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Azure VM</a:t>
            </a:r>
            <a:r>
              <a:rPr lang="ko-KR" altLang="en-US" sz="2000" dirty="0">
                <a:gradFill>
                  <a:gsLst>
                    <a:gs pos="2917">
                      <a:schemeClr val="tx1"/>
                    </a:gs>
                    <a:gs pos="30000">
                      <a:schemeClr val="tx1"/>
                    </a:gs>
                  </a:gsLst>
                  <a:lin ang="5400000" scaled="0"/>
                </a:gradFill>
                <a:latin typeface="+mj-lt"/>
              </a:rPr>
              <a:t>의 </a:t>
            </a:r>
            <a:r>
              <a:rPr lang="en-US" altLang="ko-KR" sz="2000" dirty="0">
                <a:gradFill>
                  <a:gsLst>
                    <a:gs pos="2917">
                      <a:schemeClr val="tx1"/>
                    </a:gs>
                    <a:gs pos="30000">
                      <a:schemeClr val="tx1"/>
                    </a:gs>
                  </a:gsLst>
                  <a:lin ang="5400000" scaled="0"/>
                </a:gradFill>
                <a:latin typeface="+mj-lt"/>
              </a:rPr>
              <a:t>SQL DB</a:t>
            </a:r>
            <a:endParaRPr lang="en-US" sz="2000" dirty="0">
              <a:gradFill>
                <a:gsLst>
                  <a:gs pos="2917">
                    <a:schemeClr val="tx1"/>
                  </a:gs>
                  <a:gs pos="30000">
                    <a:schemeClr val="tx1"/>
                  </a:gs>
                </a:gsLst>
                <a:lin ang="5400000" scaled="0"/>
              </a:gradFill>
              <a:latin typeface="+mj-lt"/>
            </a:endParaRP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논리앱</a:t>
            </a:r>
            <a:r>
              <a:rPr lang="en-US" altLang="ko-KR" dirty="0"/>
              <a:t>(Logic App)</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웹앱 생성</a:t>
            </a:r>
            <a:endParaRPr lang="en-US"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지원 언어</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배포</a:t>
            </a:r>
            <a:endParaRPr lang="en-US"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a:t>
            </a:r>
            <a:r>
              <a:rPr lang="ko-KR" altLang="en-US" sz="4000" dirty="0">
                <a:solidFill>
                  <a:schemeClr val="bg1"/>
                </a:solidFill>
                <a:latin typeface="+mj-lt"/>
                <a:sym typeface="Wingdings" panose="05000000000000000000" pitchFamily="2" charset="2"/>
              </a:rPr>
              <a:t>통합</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크기조절</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tx2">
                    <a:lumMod val="75000"/>
                  </a:schemeClr>
                </a:solidFill>
                <a:latin typeface="+mj-lt"/>
                <a:sym typeface="Wingdings" panose="05000000000000000000" pitchFamily="2" charset="2"/>
              </a:rPr>
              <a:t>Redis</a:t>
            </a:r>
            <a:r>
              <a:rPr lang="en-US" sz="4000" dirty="0">
                <a:solidFill>
                  <a:schemeClr val="tx2">
                    <a:lumMod val="75000"/>
                  </a:schemeClr>
                </a:solidFill>
                <a:latin typeface="+mj-lt"/>
                <a:sym typeface="Wingdings" panose="05000000000000000000" pitchFamily="2" charset="2"/>
              </a:rPr>
              <a:t> Cache</a:t>
            </a:r>
            <a:endParaRPr lang="en-US" sz="4000" dirty="0">
              <a:solidFill>
                <a:schemeClr val="tx2">
                  <a:lumMod val="75000"/>
                </a:schemeClr>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쉬운 자동화 작업을 위한 논리앱</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코드 없는 빠른 생성</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기본 탑재된 템플릿</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다양한 </a:t>
            </a:r>
            <a:r>
              <a:rPr lang="en-US" altLang="ko-KR" sz="2353" dirty="0">
                <a:solidFill>
                  <a:srgbClr val="FFFFFF"/>
                </a:solidFill>
                <a:latin typeface="Segoe UI Light"/>
              </a:rPr>
              <a:t>SaaS, On-Premise </a:t>
            </a:r>
            <a:r>
              <a:rPr lang="ko-KR" altLang="en-US" sz="2353" dirty="0">
                <a:solidFill>
                  <a:srgbClr val="FFFFFF"/>
                </a:solidFill>
                <a:latin typeface="Segoe UI Light"/>
              </a:rPr>
              <a:t>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사용자 정의 </a:t>
            </a:r>
            <a:r>
              <a:rPr lang="en-US" altLang="ko-KR" sz="2353" dirty="0">
                <a:solidFill>
                  <a:srgbClr val="FFFFFF"/>
                </a:solidFill>
                <a:latin typeface="Segoe UI Light"/>
              </a:rPr>
              <a:t>API(Custom API)</a:t>
            </a:r>
            <a:r>
              <a:rPr lang="ko-KR" altLang="en-US" sz="2353" dirty="0">
                <a:solidFill>
                  <a:srgbClr val="FFFFFF"/>
                </a:solidFill>
                <a:latin typeface="Segoe UI Light"/>
              </a:rPr>
              <a:t> 사용</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전문적인 통합 환경을 위한 </a:t>
            </a:r>
            <a:r>
              <a:rPr lang="en-US" sz="2353" dirty="0" err="1">
                <a:solidFill>
                  <a:srgbClr val="FFFFFF"/>
                </a:solidFill>
                <a:latin typeface="Segoe UI Light"/>
              </a:rPr>
              <a:t>Biztalk</a:t>
            </a:r>
            <a:r>
              <a:rPr lang="en-US" sz="2353" dirty="0">
                <a:solidFill>
                  <a:srgbClr val="FFFFFF"/>
                </a:solidFill>
                <a:latin typeface="Segoe UI Light"/>
              </a:rPr>
              <a:t> API </a:t>
            </a:r>
            <a:r>
              <a:rPr lang="ko-KR" altLang="en-US" sz="2353" dirty="0">
                <a:solidFill>
                  <a:srgbClr val="FFFFFF"/>
                </a:solidFill>
                <a:latin typeface="Segoe UI Light"/>
              </a:rPr>
              <a:t>제공</a:t>
            </a:r>
            <a:endParaRPr lang="en-US" sz="2353" dirty="0">
              <a:solidFill>
                <a:srgbClr val="FFFFFF"/>
              </a:solidFill>
              <a:latin typeface="Segoe UI Light"/>
            </a:endParaRP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모바일 앱</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모바일 앱 백엔드</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Webjobs </a:t>
            </a:r>
            <a:r>
              <a:rPr lang="ko-KR" altLang="en-US" sz="2353" dirty="0">
                <a:solidFill>
                  <a:srgbClr val="FFFFFF"/>
                </a:solidFill>
                <a:latin typeface="Segoe UI Light"/>
              </a:rPr>
              <a:t>실행</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자동화된 부하분산</a:t>
            </a:r>
            <a:r>
              <a:rPr lang="en-US" sz="2353" dirty="0">
                <a:solidFill>
                  <a:srgbClr val="FFFFFF"/>
                </a:solidFill>
                <a:latin typeface="Segoe UI Light"/>
              </a:rPr>
              <a:t>, </a:t>
            </a:r>
            <a:r>
              <a:rPr lang="ko-KR" altLang="en-US" sz="2353" dirty="0">
                <a:solidFill>
                  <a:srgbClr val="FFFFFF"/>
                </a:solidFill>
                <a:latin typeface="Segoe UI Light"/>
              </a:rPr>
              <a:t>자동 크기조절 및</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가상 네트워크와 하이브리드 연결 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Stage/Production </a:t>
            </a:r>
            <a:r>
              <a:rPr lang="ko-KR" altLang="en-US" sz="2353" dirty="0">
                <a:solidFill>
                  <a:srgbClr val="FFFFFF"/>
                </a:solidFill>
                <a:latin typeface="Segoe UI Light"/>
              </a:rPr>
              <a:t>배포를 위한 </a:t>
            </a:r>
            <a:r>
              <a:rPr lang="en-US" altLang="ko-KR" sz="2353" dirty="0">
                <a:solidFill>
                  <a:srgbClr val="FFFFFF"/>
                </a:solidFill>
                <a:latin typeface="Segoe UI Light"/>
              </a:rPr>
              <a:t>slot </a:t>
            </a:r>
            <a:r>
              <a:rPr lang="ko-KR" altLang="en-US" sz="2353" dirty="0">
                <a:solidFill>
                  <a:srgbClr val="FFFFFF"/>
                </a:solidFill>
                <a:latin typeface="Segoe UI Light"/>
              </a:rPr>
              <a:t>제공</a:t>
            </a:r>
            <a:endParaRPr lang="en-US" sz="2353" dirty="0">
              <a:solidFill>
                <a:srgbClr val="FFFFFF"/>
              </a:solidFill>
              <a:latin typeface="Segoe UI Light"/>
            </a:endParaRPr>
          </a:p>
        </p:txBody>
      </p:sp>
      <p:sp>
        <p:nvSpPr>
          <p:cNvPr id="49" name="Rectangle 48"/>
          <p:cNvSpPr/>
          <p:nvPr/>
        </p:nvSpPr>
        <p:spPr>
          <a:xfrm>
            <a:off x="1513793" y="3703490"/>
            <a:ext cx="2460930" cy="816506"/>
          </a:xfrm>
          <a:prstGeom prst="rect">
            <a:avLst/>
          </a:prstGeom>
        </p:spPr>
        <p:txBody>
          <a:bodyPr wrap="none">
            <a:spAutoFit/>
          </a:bodyPr>
          <a:lstStyle/>
          <a:p>
            <a:pPr algn="ctr" defTabSz="878526"/>
            <a:r>
              <a:rPr lang="ko-KR" altLang="en-US" sz="2353" dirty="0">
                <a:solidFill>
                  <a:srgbClr val="FFFFFF"/>
                </a:solidFill>
                <a:latin typeface="Segoe UI Light"/>
              </a:rPr>
              <a:t>모바일 앱 서비스</a:t>
            </a:r>
            <a:endParaRPr lang="en-US" altLang="ko-KR" sz="2353" dirty="0">
              <a:solidFill>
                <a:srgbClr val="FFFFFF"/>
              </a:solidFill>
              <a:latin typeface="Segoe UI Light"/>
            </a:endParaRPr>
          </a:p>
          <a:p>
            <a:pPr algn="ctr" defTabSz="878526"/>
            <a:r>
              <a:rPr lang="ko-KR" altLang="en-US" sz="2353" dirty="0">
                <a:solidFill>
                  <a:srgbClr val="FFFFFF"/>
                </a:solidFill>
                <a:latin typeface="Segoe UI Light"/>
              </a:rPr>
              <a:t>백엔드</a:t>
            </a:r>
            <a:endParaRPr lang="en-US" altLang="ko-KR" sz="2353" dirty="0">
              <a:solidFill>
                <a:srgbClr val="FFFFFF"/>
              </a:solidFill>
              <a:latin typeface="Segoe UI Light"/>
            </a:endParaRP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Azure </a:t>
            </a:r>
            <a:r>
              <a:rPr lang="ko-KR" altLang="en-US" dirty="0"/>
              <a:t>모바일 서비스</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ko-KR" altLang="en-US" sz="3200" dirty="0">
                <a:solidFill>
                  <a:schemeClr val="bg1"/>
                </a:solidFill>
              </a:rPr>
              <a:t>저장소</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ko-KR" altLang="en-US" sz="3200" dirty="0">
                <a:solidFill>
                  <a:schemeClr val="bg1"/>
                </a:solidFill>
              </a:rPr>
              <a:t>인증</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ko-KR" altLang="en-US" sz="3200" dirty="0">
                <a:solidFill>
                  <a:schemeClr val="bg1"/>
                </a:solidFill>
              </a:rPr>
              <a:t>로직</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ko-KR" altLang="en-US" sz="3200" dirty="0">
                <a:solidFill>
                  <a:schemeClr val="bg1"/>
                </a:solidFill>
              </a:rPr>
              <a:t>푸쉬</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ko-KR" altLang="en-US" sz="3200" dirty="0">
                <a:solidFill>
                  <a:schemeClr val="bg1"/>
                </a:solidFill>
              </a:rPr>
              <a:t>스케쥴러</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Structured Storage</a:t>
            </a:r>
          </a:p>
        </p:txBody>
      </p:sp>
      <p:sp>
        <p:nvSpPr>
          <p:cNvPr id="3" name="Content Placeholder 2"/>
          <p:cNvSpPr>
            <a:spLocks noGrp="1"/>
          </p:cNvSpPr>
          <p:nvPr>
            <p:ph sz="quarter" idx="10"/>
          </p:nvPr>
        </p:nvSpPr>
        <p:spPr/>
        <p:txBody>
          <a:bodyPr>
            <a:noAutofit/>
          </a:bodyPr>
          <a:lstStyle/>
          <a:p>
            <a:r>
              <a:rPr lang="en-US" sz="2800" dirty="0"/>
              <a:t>Powered by SQL Database</a:t>
            </a:r>
          </a:p>
          <a:p>
            <a:r>
              <a:rPr lang="en-US" sz="2800" dirty="0"/>
              <a:t>Supports rich querying capabilities</a:t>
            </a:r>
          </a:p>
          <a:p>
            <a:r>
              <a:rPr lang="en-US" sz="2800" dirty="0"/>
              <a:t>Dynamic Schematization</a:t>
            </a:r>
          </a:p>
          <a:p>
            <a:r>
              <a:rPr lang="en-US" sz="2800" dirty="0"/>
              <a:t>Data management in:</a:t>
            </a:r>
          </a:p>
          <a:p>
            <a:pPr lvl="1"/>
            <a:r>
              <a:rPr lang="en-US" sz="2400" dirty="0"/>
              <a:t>Azure Portal</a:t>
            </a:r>
          </a:p>
          <a:p>
            <a:pPr lvl="1"/>
            <a:r>
              <a:rPr lang="en-US" sz="2400" dirty="0"/>
              <a:t>SQL Portal (Silverlight)</a:t>
            </a:r>
          </a:p>
          <a:p>
            <a:pPr lvl="1"/>
            <a:r>
              <a:rPr lang="en-US" sz="2400" dirty="0"/>
              <a:t>SQL Management Studio</a:t>
            </a:r>
          </a:p>
          <a:p>
            <a:pPr lvl="1"/>
            <a:r>
              <a:rPr lang="en-US" sz="2400" dirty="0"/>
              <a:t>REST API</a:t>
            </a:r>
          </a:p>
          <a:p>
            <a:pPr lvl="1"/>
            <a:r>
              <a:rPr lang="en-US" sz="2400" dirty="0"/>
              <a:t>Azure CLI Tools</a:t>
            </a:r>
          </a:p>
          <a:p>
            <a:pPr lvl="1"/>
            <a:r>
              <a:rPr lang="en-US" sz="2400" dirty="0"/>
              <a:t>SQL CLI</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Server Side Table Scripts</a:t>
            </a:r>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Node.js</a:t>
            </a:r>
            <a:r>
              <a:rPr lang="en-US" sz="2400" dirty="0"/>
              <a:t> scripts</a:t>
            </a:r>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Intercept CRUD requests to tables</a:t>
            </a:r>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Passes through to SQL by default</a:t>
            </a:r>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Fully customizable</a:t>
            </a:r>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.NET Web API</a:t>
            </a:r>
          </a:p>
          <a:p>
            <a:pPr algn="ctr"/>
            <a:r>
              <a:rPr lang="en-US" sz="2400" dirty="0"/>
              <a:t>backend in </a:t>
            </a:r>
          </a:p>
          <a:p>
            <a:pPr algn="ctr"/>
            <a:r>
              <a:rPr lang="en-US" sz="2400" dirty="0"/>
              <a:t>Visual Studio</a:t>
            </a:r>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bg1"/>
                </a:solidFill>
              </a:rPr>
              <a:t>MongoDB</a:t>
            </a:r>
            <a:r>
              <a:rPr lang="en-US" sz="2400" dirty="0">
                <a:solidFill>
                  <a:schemeClr val="bg1"/>
                </a:solidFill>
              </a:rPr>
              <a:t>, Table Storage, SQL out of the box</a:t>
            </a:r>
          </a:p>
        </p:txBody>
      </p:sp>
    </p:spTree>
    <p:extLst>
      <p:ext uri="{BB962C8B-B14F-4D97-AF65-F5344CB8AC3E}">
        <p14:creationId xmlns:p14="http://schemas.microsoft.com/office/powerpoint/2010/main" val="3596104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ko-KR" altLang="en-US" dirty="0"/>
              <a:t>모바일 앱</a:t>
            </a:r>
            <a:endParaRPr lang="en-US" dirty="0"/>
          </a:p>
        </p:txBody>
      </p:sp>
    </p:spTree>
    <p:extLst>
      <p:ext uri="{BB962C8B-B14F-4D97-AF65-F5344CB8AC3E}">
        <p14:creationId xmlns:p14="http://schemas.microsoft.com/office/powerpoint/2010/main" val="9375216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ko-KR" altLang="en-US" dirty="0"/>
              <a:t>앱 서비스</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API</a:t>
            </a:r>
          </a:p>
        </p:txBody>
      </p:sp>
      <p:sp>
        <p:nvSpPr>
          <p:cNvPr id="3" name="Content Placeholder 2"/>
          <p:cNvSpPr>
            <a:spLocks noGrp="1"/>
          </p:cNvSpPr>
          <p:nvPr>
            <p:ph sz="quarter" idx="10"/>
          </p:nvPr>
        </p:nvSpPr>
        <p:spPr/>
        <p:txBody>
          <a:bodyPr>
            <a:noAutofit/>
          </a:bodyPr>
          <a:lstStyle/>
          <a:p>
            <a:r>
              <a:rPr lang="en-US" sz="2800" dirty="0"/>
              <a:t>Non-table based endpoints</a:t>
            </a:r>
          </a:p>
          <a:p>
            <a:r>
              <a:rPr lang="en-US" sz="2800" dirty="0"/>
              <a:t>Accessible from</a:t>
            </a:r>
          </a:p>
          <a:p>
            <a:pPr lvl="1"/>
            <a:r>
              <a:rPr lang="en-US" sz="2000" dirty="0"/>
              <a:t>GET</a:t>
            </a:r>
          </a:p>
          <a:p>
            <a:pPr lvl="1"/>
            <a:r>
              <a:rPr lang="en-US" sz="2000" dirty="0"/>
              <a:t>POST</a:t>
            </a:r>
          </a:p>
          <a:p>
            <a:pPr lvl="1"/>
            <a:r>
              <a:rPr lang="en-US" sz="2000" dirty="0"/>
              <a:t>PUT</a:t>
            </a:r>
          </a:p>
          <a:p>
            <a:pPr lvl="1"/>
            <a:r>
              <a:rPr lang="en-US" sz="2000" dirty="0"/>
              <a:t>PATCH</a:t>
            </a:r>
          </a:p>
          <a:p>
            <a:pPr lvl="1"/>
            <a:r>
              <a:rPr lang="en-US" sz="2000" dirty="0"/>
              <a:t>DELETE</a:t>
            </a:r>
          </a:p>
          <a:p>
            <a:r>
              <a:rPr lang="en-US" sz="2400" dirty="0"/>
              <a:t>For node.js logic in scripts like table endpoints</a:t>
            </a:r>
          </a:p>
          <a:p>
            <a:r>
              <a:rPr lang="en-US" sz="2400" dirty="0"/>
              <a:t>For .NET delivered through a </a:t>
            </a:r>
            <a:r>
              <a:rPr lang="en-US" sz="2400" dirty="0" err="1"/>
              <a:t>WebAPI</a:t>
            </a:r>
            <a:r>
              <a:rPr lang="en-US" sz="2400" dirty="0"/>
              <a:t> </a:t>
            </a:r>
          </a:p>
          <a:p>
            <a:r>
              <a:rPr lang="en-US" sz="2400" dirty="0"/>
              <a:t>Expose any functionality you want</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40</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앱 서비스에서</a:t>
            </a:r>
            <a:br>
              <a:rPr lang="en-US" altLang="ko-KR" dirty="0"/>
            </a:br>
            <a:r>
              <a:rPr lang="ko-KR" altLang="en-US" dirty="0"/>
              <a:t>연속 배포</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800" dirty="0"/>
              <a:t>연속 배포</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a:solidFill>
                  <a:schemeClr val="bg1"/>
                </a:solidFill>
              </a:rPr>
              <a:t>Web App Production Slot</a:t>
            </a: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a:solidFill>
                  <a:schemeClr val="bg1"/>
                </a:solidFill>
              </a:rPr>
              <a:t>Source Control / Code Repo  </a:t>
            </a: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a:solidFill>
                  <a:schemeClr val="bg1"/>
                </a:solidFill>
              </a:rPr>
              <a:t>Web App Staging Slot</a:t>
            </a: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a:solidFill>
                  <a:schemeClr val="bg1"/>
                </a:solidFill>
              </a:rPr>
              <a:t>Commits </a:t>
            </a: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a:solidFill>
                  <a:schemeClr val="bg1"/>
                </a:solidFill>
              </a:rPr>
              <a:t>Auto-Swap </a:t>
            </a: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a:solidFill>
                  <a:schemeClr val="bg1"/>
                </a:solidFill>
              </a:rPr>
              <a:t>Changes </a:t>
            </a: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a:solidFill>
                  <a:schemeClr val="bg1"/>
                </a:solidFill>
              </a:rPr>
              <a:t>Hooks</a:t>
            </a: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a:solidFill>
                  <a:schemeClr val="bg1"/>
                </a:solidFill>
              </a:rPr>
              <a:t>Git</a:t>
            </a:r>
            <a:r>
              <a:rPr lang="en-US" kern="0" dirty="0">
                <a:solidFill>
                  <a:schemeClr val="bg1"/>
                </a:solidFill>
              </a:rPr>
              <a:t> pull</a:t>
            </a: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a:solidFill>
                  <a:schemeClr val="bg1"/>
                </a:solidFill>
              </a:rPr>
              <a:t>Developer</a:t>
            </a: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Choose your own adventure!</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 for Web/API/Mobile Apps</a:t>
            </a:r>
          </a:p>
        </p:txBody>
      </p:sp>
    </p:spTree>
    <p:extLst>
      <p:ext uri="{BB962C8B-B14F-4D97-AF65-F5344CB8AC3E}">
        <p14:creationId xmlns:p14="http://schemas.microsoft.com/office/powerpoint/2010/main" val="221098637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sz="8800" dirty="0"/>
              <a:t>자동 크기조절</a:t>
            </a:r>
            <a:br>
              <a:rPr lang="en-US" altLang="ko-KR" sz="8800" dirty="0"/>
            </a:br>
            <a:r>
              <a:rPr lang="en-US" altLang="ko-KR" sz="8800" dirty="0"/>
              <a:t>(</a:t>
            </a:r>
            <a:r>
              <a:rPr lang="en-US" altLang="ko-KR" sz="8800" dirty="0" err="1"/>
              <a:t>AutoScale</a:t>
            </a:r>
            <a:r>
              <a:rPr lang="en-US" altLang="ko-KR" sz="8800" dirty="0"/>
              <a:t>)</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ko-KR" altLang="en-US" sz="8800" dirty="0"/>
              <a:t>앱서비스 환경</a:t>
            </a:r>
            <a:br>
              <a:rPr lang="en-US" altLang="ko-KR" sz="8800" dirty="0"/>
            </a:br>
            <a:r>
              <a:rPr lang="en-US" altLang="ko-KR" sz="8800" dirty="0"/>
              <a:t>(</a:t>
            </a:r>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t>
            </a:r>
            <a:r>
              <a:rPr lang="ko-KR" altLang="en-US" sz="4705" dirty="0">
                <a:solidFill>
                  <a:schemeClr val="bg2">
                    <a:lumMod val="60000"/>
                    <a:lumOff val="40000"/>
                  </a:schemeClr>
                </a:solidFill>
                <a:latin typeface="Segoe UI Light"/>
              </a:rPr>
              <a:t>앱 서비스</a:t>
            </a:r>
            <a:br>
              <a:rPr lang="en-US" sz="4705" dirty="0">
                <a:solidFill>
                  <a:srgbClr val="FFFFFF"/>
                </a:solidFill>
                <a:latin typeface="Segoe UI Light"/>
              </a:rPr>
            </a:br>
            <a:r>
              <a:rPr lang="ko-KR" altLang="en-US" sz="3600" dirty="0">
                <a:solidFill>
                  <a:srgbClr val="FFFFFF"/>
                </a:solidFill>
                <a:latin typeface="Segoe UI Light"/>
              </a:rPr>
              <a:t>클라우드 어플리케이션 개발과 크기조절</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ko-KR" altLang="en-US" dirty="0"/>
              <a:t>새로운 프리미엄 등급 기능</a:t>
            </a:r>
            <a:endParaRPr lang="en-US" dirty="0"/>
          </a:p>
          <a:p>
            <a:r>
              <a:rPr lang="ko-KR" altLang="en-US" dirty="0"/>
              <a:t>독립된 컴퓨팅과 네트워크 리소스</a:t>
            </a:r>
            <a:endParaRPr lang="en-US" dirty="0"/>
          </a:p>
          <a:p>
            <a:r>
              <a:rPr lang="ko-KR" altLang="en-US" dirty="0"/>
              <a:t>향상된 크기조절 설정</a:t>
            </a:r>
            <a:endParaRPr lang="en-US" dirty="0"/>
          </a:p>
          <a:p>
            <a:r>
              <a:rPr lang="ko-KR" altLang="en-US" dirty="0"/>
              <a:t>가상네트워크에 생성</a:t>
            </a:r>
            <a:endParaRPr lang="en-US" dirty="0"/>
          </a:p>
          <a:p>
            <a:r>
              <a:rPr lang="ko-KR" altLang="en-US" dirty="0"/>
              <a:t>모든 웹앱 기능들을 제공</a:t>
            </a:r>
            <a:endParaRPr lang="en-US" dirty="0"/>
          </a:p>
          <a:p>
            <a:r>
              <a:rPr lang="ko-KR" altLang="en-US" dirty="0"/>
              <a:t>웹</a:t>
            </a:r>
            <a:r>
              <a:rPr lang="en-US" altLang="ko-KR" dirty="0"/>
              <a:t>, </a:t>
            </a:r>
            <a:r>
              <a:rPr lang="ko-KR" altLang="en-US" dirty="0"/>
              <a:t>모바일</a:t>
            </a:r>
            <a:r>
              <a:rPr lang="en-US" altLang="ko-KR" dirty="0"/>
              <a:t>, API </a:t>
            </a:r>
            <a:r>
              <a:rPr lang="ko-KR" altLang="en-US" dirty="0"/>
              <a:t>앱 지원</a:t>
            </a:r>
            <a:endParaRPr lang="en-US" dirty="0"/>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ko-KR" alt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컨셉 모델</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ko-KR" altLang="en-US" sz="7200" dirty="0"/>
              <a:t>어플리케이션 인사이트</a:t>
            </a:r>
            <a:br>
              <a:rPr lang="en-US" sz="7200" dirty="0"/>
            </a:br>
            <a:r>
              <a:rPr lang="en-US" sz="72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ko-KR" altLang="en-US" sz="4800" dirty="0"/>
              <a:t>앱 서비스 </a:t>
            </a:r>
            <a:r>
              <a:rPr lang="en-US" altLang="ko-KR" sz="4800" dirty="0"/>
              <a:t>– </a:t>
            </a:r>
            <a:r>
              <a:rPr lang="ko-KR" altLang="en-US" sz="4800" dirty="0"/>
              <a:t>하나의 통합된 플랫폼</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ko-KR" altLang="en-US" sz="4705" dirty="0">
                <a:solidFill>
                  <a:schemeClr val="bg1"/>
                </a:solidFill>
              </a:rPr>
              <a:t>다양한 언어로 개발</a:t>
            </a:r>
            <a:endParaRPr lang="en-US" sz="4705" dirty="0">
              <a:solidFill>
                <a:schemeClr val="bg1"/>
              </a:solidFill>
            </a:endParaRP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000" dirty="0"/>
              <a:t>앱 서비스 혜택</a:t>
            </a:r>
            <a:endParaRPr lang="en-US" sz="4000" dirty="0"/>
          </a:p>
        </p:txBody>
      </p:sp>
      <p:sp>
        <p:nvSpPr>
          <p:cNvPr id="3" name="Content Placeholder 2"/>
          <p:cNvSpPr>
            <a:spLocks noGrp="1"/>
          </p:cNvSpPr>
          <p:nvPr>
            <p:ph sz="quarter" idx="10"/>
          </p:nvPr>
        </p:nvSpPr>
        <p:spPr/>
        <p:txBody>
          <a:bodyPr/>
          <a:lstStyle/>
          <a:p>
            <a:r>
              <a:rPr lang="ko-KR" altLang="en-US" sz="2400" dirty="0"/>
              <a:t>자동화된</a:t>
            </a:r>
            <a:r>
              <a:rPr lang="en-US" sz="2400" dirty="0"/>
              <a:t> OS </a:t>
            </a:r>
            <a:r>
              <a:rPr lang="ko-KR" altLang="en-US" sz="2400" dirty="0"/>
              <a:t>업데이트</a:t>
            </a:r>
            <a:endParaRPr lang="en-US" sz="2400" dirty="0"/>
          </a:p>
          <a:p>
            <a:r>
              <a:rPr lang="en-US" sz="2400" dirty="0"/>
              <a:t>Enterprise </a:t>
            </a:r>
            <a:r>
              <a:rPr lang="ko-KR" altLang="en-US" sz="2400" dirty="0"/>
              <a:t>급 보안</a:t>
            </a:r>
            <a:endParaRPr lang="en-US" sz="2400" dirty="0"/>
          </a:p>
          <a:p>
            <a:r>
              <a:rPr lang="ko-KR" altLang="en-US" sz="2400" dirty="0"/>
              <a:t>고가용성</a:t>
            </a:r>
            <a:endParaRPr lang="en-US" sz="2400" dirty="0"/>
          </a:p>
          <a:p>
            <a:pPr lvl="1"/>
            <a:r>
              <a:rPr lang="ko-KR" altLang="en-US" sz="2400" dirty="0"/>
              <a:t>자동화된 크기조절</a:t>
            </a:r>
            <a:r>
              <a:rPr lang="en-US" altLang="ko-KR" sz="2400" dirty="0"/>
              <a:t>(s</a:t>
            </a:r>
            <a:r>
              <a:rPr lang="en-US" sz="2400" dirty="0"/>
              <a:t>cale out/in)</a:t>
            </a:r>
          </a:p>
          <a:p>
            <a:pPr lvl="1"/>
            <a:r>
              <a:rPr lang="ko-KR" altLang="en-US" sz="2400" dirty="0"/>
              <a:t>부하분산 기능 포함</a:t>
            </a:r>
            <a:endParaRPr lang="en-US" sz="2400" dirty="0"/>
          </a:p>
          <a:p>
            <a:r>
              <a:rPr lang="ko-KR" altLang="en-US" sz="2400" dirty="0"/>
              <a:t>다양한 언어와 플랫폼 지원</a:t>
            </a:r>
            <a:endParaRPr lang="en-US" sz="2400" dirty="0"/>
          </a:p>
          <a:p>
            <a:pPr lvl="1"/>
            <a:r>
              <a:rPr lang="en-US" sz="2400" dirty="0"/>
              <a:t>.NET, Node.js, Python, Ruby and many more</a:t>
            </a:r>
          </a:p>
          <a:p>
            <a:r>
              <a:rPr lang="ko-KR" altLang="en-US" sz="2400" dirty="0"/>
              <a:t>쉬운 연속 배포</a:t>
            </a:r>
            <a:r>
              <a:rPr lang="en-US" altLang="ko-KR" sz="2400" dirty="0"/>
              <a:t>(</a:t>
            </a:r>
            <a:r>
              <a:rPr lang="en-US" sz="2400" dirty="0"/>
              <a:t>continuous deployment)</a:t>
            </a:r>
          </a:p>
          <a:p>
            <a:pPr lvl="1"/>
            <a:r>
              <a:rPr lang="en-US" sz="2400" dirty="0"/>
              <a:t>Github </a:t>
            </a:r>
            <a:r>
              <a:rPr lang="ko-KR" altLang="en-US" sz="2400" dirty="0"/>
              <a:t>등을 통한 연속배포 지원</a:t>
            </a:r>
            <a:endParaRPr lang="en-US" sz="2400" dirty="0"/>
          </a:p>
          <a:p>
            <a:pPr lvl="1"/>
            <a:r>
              <a:rPr lang="en-US" sz="2400" dirty="0"/>
              <a:t>Git repo </a:t>
            </a:r>
            <a:r>
              <a:rPr lang="ko-KR" altLang="en-US" sz="2400" dirty="0"/>
              <a:t>기본 포함</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fee586e5-3c92-48eb-9898-42915e590ada"/>
    <ds:schemaRef ds:uri="http://www.w3.org/XML/1998/namespac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8682</TotalTime>
  <Words>1530</Words>
  <Application>Microsoft Office PowerPoint</Application>
  <PresentationFormat>Widescreen</PresentationFormat>
  <Paragraphs>436</Paragraphs>
  <Slides>57</Slides>
  <Notes>22</Notes>
  <HiddenSlides>6</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57</vt:i4>
      </vt:variant>
    </vt:vector>
  </HeadingPairs>
  <TitlesOfParts>
    <vt:vector size="72" baseType="lpstr">
      <vt:lpstr>Avenir LT Pro 45 Book</vt:lpstr>
      <vt:lpstr>ＭＳ Ｐゴシック</vt:lpstr>
      <vt:lpstr>Arial</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https://www.github.com  가입 부탁 드립니다.  캠프 콘텐트 github short 링크 https://aka.ms/azure-camp-jun  실시간 커뮤니케이션 링크(github id로 즉시 로그인 가능) https://gitter.im/azure-camp-jun  C#과 함께 PHP / node.js 데모를 제공합니다. 선호하는 언어를 선택해 PC에 설치하세요</vt:lpstr>
      <vt:lpstr>앱 서비스 – 웹 앱</vt:lpstr>
      <vt:lpstr>Agenda</vt:lpstr>
      <vt:lpstr>Azure 앱 서비스</vt:lpstr>
      <vt:lpstr>PowerPoint Presentation</vt:lpstr>
      <vt:lpstr>앱 서비스 – 하나의 통합된 플랫폼</vt:lpstr>
      <vt:lpstr>PowerPoint Presentation</vt:lpstr>
      <vt:lpstr>앱 서비스 혜택</vt:lpstr>
      <vt:lpstr>PowerPoint Presentation</vt:lpstr>
      <vt:lpstr>웹 앱</vt:lpstr>
      <vt:lpstr>PowerPoint Presentation</vt:lpstr>
      <vt:lpstr>PowerPoint Presentation</vt:lpstr>
      <vt:lpstr>Demo : 웹앱 생성</vt:lpstr>
      <vt:lpstr>PowerPoint Presentation</vt:lpstr>
      <vt:lpstr>Visual Studio + 앱 서비스 웹앱</vt:lpstr>
      <vt:lpstr>WebJobs</vt:lpstr>
      <vt:lpstr>일반적인 배치 작업 수행</vt:lpstr>
      <vt:lpstr>PowerPoint Presentation</vt:lpstr>
      <vt:lpstr>PowerPoint Presentation</vt:lpstr>
      <vt:lpstr>Demo: WebJobs </vt:lpstr>
      <vt:lpstr>API 앱</vt:lpstr>
      <vt:lpstr>PowerPoint Presentation</vt:lpstr>
      <vt:lpstr>API앱 혜택</vt:lpstr>
      <vt:lpstr>API Apps addresses key pains around building and consuming APIs</vt:lpstr>
      <vt:lpstr>Demo: API 앱 생성</vt:lpstr>
      <vt:lpstr>API 앱 제공</vt:lpstr>
      <vt:lpstr>PowerPoint Presentation</vt:lpstr>
      <vt:lpstr>손쉬운 통합</vt:lpstr>
      <vt:lpstr>논리앱(Logic App)</vt:lpstr>
      <vt:lpstr>PowerPoint Presentation</vt:lpstr>
      <vt:lpstr>PowerPoint Presentation</vt:lpstr>
      <vt:lpstr>Built-in API Connectors</vt:lpstr>
      <vt:lpstr>PowerPoint Presentation</vt:lpstr>
      <vt:lpstr>모바일 앱</vt:lpstr>
      <vt:lpstr>PowerPoint Presentation</vt:lpstr>
      <vt:lpstr>Azure 모바일 서비스</vt:lpstr>
      <vt:lpstr>Structured Storage</vt:lpstr>
      <vt:lpstr>Server Side Table Scripts</vt:lpstr>
      <vt:lpstr>Demo: 모바일 앱</vt:lpstr>
      <vt:lpstr>Custom API</vt:lpstr>
      <vt:lpstr>앱 서비스에서 연속 배포</vt:lpstr>
      <vt:lpstr>PowerPoint Presentation</vt:lpstr>
      <vt:lpstr>연속 배포</vt:lpstr>
      <vt:lpstr>PowerPoint Presentation</vt:lpstr>
      <vt:lpstr>자동 크기조절 (AutoScale)</vt:lpstr>
      <vt:lpstr>PowerPoint Presentation</vt:lpstr>
      <vt:lpstr>PowerPoint Presentation</vt:lpstr>
      <vt:lpstr>PowerPoint Presentation</vt:lpstr>
      <vt:lpstr>앱서비스 환경 (App Service Environment)</vt:lpstr>
      <vt:lpstr>App Service Environment (ASE)</vt:lpstr>
      <vt:lpstr>PowerPoint Presentation</vt:lpstr>
      <vt:lpstr>어플리케이션 인사이트 (Application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Dae Woo Kim</cp:lastModifiedBy>
  <cp:revision>393</cp:revision>
  <cp:lastPrinted>2014-03-26T17:46:13Z</cp:lastPrinted>
  <dcterms:created xsi:type="dcterms:W3CDTF">2014-03-19T23:21:38Z</dcterms:created>
  <dcterms:modified xsi:type="dcterms:W3CDTF">2017-06-16T06:34:05Z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